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693400" cy="15125700"/>
  <p:notesSz cx="10693400" cy="15125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63"/>
    <a:srgbClr val="003329"/>
    <a:srgbClr val="0179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6"/>
    <p:restoredTop sz="94694"/>
  </p:normalViewPr>
  <p:slideViewPr>
    <p:cSldViewPr>
      <p:cViewPr varScale="1">
        <p:scale>
          <a:sx n="29" d="100"/>
          <a:sy n="29" d="100"/>
        </p:scale>
        <p:origin x="2272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C4349B-0B63-0082-B292-BA47171897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3750" y="5734050"/>
            <a:ext cx="8534400" cy="900629"/>
          </a:xfrm>
          <a:prstGeom prst="rect">
            <a:avLst/>
          </a:prstGeom>
        </p:spPr>
        <p:txBody>
          <a:bodyPr wrap="square" lIns="108000"/>
          <a:lstStyle>
            <a:lvl1pPr>
              <a:defRPr sz="4800" b="1">
                <a:solidFill>
                  <a:srgbClr val="017931"/>
                </a:solidFill>
                <a:latin typeface="DM Sans 14pt" pitchFamily="2" charset="77"/>
              </a:defRPr>
            </a:lvl1pPr>
          </a:lstStyle>
          <a:p>
            <a:pPr lvl="0"/>
            <a:r>
              <a:rPr lang="cy-GB" dirty="0"/>
              <a:t>Pennawd Yma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C97AE0F-98FE-BA9C-0DC4-25DFAE3FAF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3750" y="6634679"/>
            <a:ext cx="8534400" cy="680721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29"/>
                </a:solidFill>
                <a:latin typeface="DM Sans 14pt" pitchFamily="2" charset="77"/>
              </a:defRPr>
            </a:lvl1pPr>
          </a:lstStyle>
          <a:p>
            <a:pPr lvl="0"/>
            <a:r>
              <a:rPr lang="cy-GB" dirty="0"/>
              <a:t>Enw Digwyddiad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E2AFD4E-B915-1239-65E5-B822759BB8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3750" y="7404380"/>
            <a:ext cx="8534400" cy="680721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646463"/>
                </a:solidFill>
                <a:latin typeface="DM Sans 14pt" pitchFamily="2" charset="77"/>
              </a:defRPr>
            </a:lvl1pPr>
          </a:lstStyle>
          <a:p>
            <a:pPr lvl="0"/>
            <a:r>
              <a:rPr lang="cy-GB" dirty="0"/>
              <a:t>Mae is-bennawd yn mynd yma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0FFF910-6264-75A8-1553-B729CD4B38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3627" y="8280627"/>
            <a:ext cx="7725873" cy="1068158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003329"/>
                </a:solidFill>
                <a:latin typeface="DM Sans 14pt" pitchFamily="2" charset="77"/>
              </a:defRPr>
            </a:lvl1pPr>
          </a:lstStyle>
          <a:p>
            <a:pPr lvl="0"/>
            <a:r>
              <a:rPr lang="cy-GB" dirty="0"/>
              <a:t>Dyddiad yn mynd yma</a:t>
            </a:r>
            <a:br>
              <a:rPr lang="cy-GB" dirty="0"/>
            </a:br>
            <a:r>
              <a:rPr lang="en-US" dirty="0"/>
              <a:t>Mae </a:t>
            </a:r>
            <a:r>
              <a:rPr lang="en-US" dirty="0" err="1"/>
              <a:t>amser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mynd</a:t>
            </a:r>
            <a:r>
              <a:rPr lang="en-US" dirty="0"/>
              <a:t> </a:t>
            </a:r>
            <a:r>
              <a:rPr lang="en-US" dirty="0" err="1"/>
              <a:t>yma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FB092E0-D2DF-2B48-90ED-1948C41D43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3627" y="9547063"/>
            <a:ext cx="8534399" cy="2895339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646463"/>
                </a:solidFill>
                <a:latin typeface="DM Sans 14pt" pitchFamily="2" charset="77"/>
              </a:defRPr>
            </a:lvl1pPr>
          </a:lstStyle>
          <a:p>
            <a:pPr lvl="0"/>
            <a:r>
              <a:rPr lang="en-US" dirty="0" err="1"/>
              <a:t>Disgrifiad</a:t>
            </a:r>
            <a:r>
              <a:rPr lang="en-US" dirty="0"/>
              <a:t> </a:t>
            </a:r>
            <a:r>
              <a:rPr lang="en-US" dirty="0" err="1"/>
              <a:t>o'r</a:t>
            </a:r>
            <a:r>
              <a:rPr lang="en-US" dirty="0"/>
              <a:t> </a:t>
            </a:r>
            <a:r>
              <a:rPr lang="en-US" dirty="0" err="1"/>
              <a:t>digwyddiad</a:t>
            </a:r>
            <a:r>
              <a:rPr lang="en-US" dirty="0"/>
              <a:t> </a:t>
            </a:r>
            <a:r>
              <a:rPr lang="en-US" dirty="0" err="1"/>
              <a:t>yma</a:t>
            </a:r>
            <a:r>
              <a:rPr lang="en-US" dirty="0"/>
              <a:t>. </a:t>
            </a:r>
            <a:r>
              <a:rPr lang="en-US" dirty="0" err="1"/>
              <a:t>Rhowch</a:t>
            </a:r>
            <a:r>
              <a:rPr lang="en-US" dirty="0"/>
              <a:t> </a:t>
            </a:r>
            <a:r>
              <a:rPr lang="en-US" dirty="0" err="1"/>
              <a:t>ychydig</a:t>
            </a:r>
            <a:r>
              <a:rPr lang="en-US" dirty="0"/>
              <a:t> o </a:t>
            </a:r>
            <a:r>
              <a:rPr lang="en-US" dirty="0" err="1"/>
              <a:t>wybodaeth</a:t>
            </a:r>
            <a:r>
              <a:rPr lang="en-US" dirty="0"/>
              <a:t> am </a:t>
            </a:r>
            <a:r>
              <a:rPr lang="en-US" dirty="0" err="1"/>
              <a:t>eich</a:t>
            </a:r>
            <a:r>
              <a:rPr lang="en-US" dirty="0"/>
              <a:t> </a:t>
            </a:r>
            <a:r>
              <a:rPr lang="en-US" dirty="0" err="1"/>
              <a:t>digwyddiad</a:t>
            </a:r>
            <a:r>
              <a:rPr lang="en-US" dirty="0"/>
              <a:t> a </a:t>
            </a:r>
            <a:r>
              <a:rPr lang="en-US" dirty="0" err="1"/>
              <a:t>fydd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esbonio</a:t>
            </a:r>
            <a:r>
              <a:rPr lang="en-US" dirty="0"/>
              <a:t> </a:t>
            </a:r>
            <a:r>
              <a:rPr lang="en-US" dirty="0" err="1"/>
              <a:t>mwy</a:t>
            </a:r>
            <a:r>
              <a:rPr lang="en-US" dirty="0"/>
              <a:t> am </a:t>
            </a:r>
            <a:r>
              <a:rPr lang="en-US" dirty="0" err="1"/>
              <a:t>yr</a:t>
            </a:r>
            <a:r>
              <a:rPr lang="en-US" dirty="0"/>
              <a:t> </a:t>
            </a:r>
            <a:r>
              <a:rPr lang="en-US" dirty="0" err="1"/>
              <a:t>hyn</a:t>
            </a:r>
            <a:r>
              <a:rPr lang="en-US" dirty="0"/>
              <a:t> </a:t>
            </a:r>
            <a:r>
              <a:rPr lang="en-US" dirty="0" err="1"/>
              <a:t>fydd</a:t>
            </a:r>
            <a:r>
              <a:rPr lang="en-US" dirty="0"/>
              <a:t> </a:t>
            </a:r>
            <a:r>
              <a:rPr lang="en-US" dirty="0" err="1"/>
              <a:t>yn</a:t>
            </a:r>
            <a:r>
              <a:rPr lang="en-US" dirty="0"/>
              <a:t> </a:t>
            </a:r>
            <a:r>
              <a:rPr lang="en-US" dirty="0" err="1"/>
              <a:t>digwydd</a:t>
            </a:r>
            <a:r>
              <a:rPr lang="en-US" dirty="0"/>
              <a:t>.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764" userDrawn="1">
          <p15:clr>
            <a:srgbClr val="FBAE40"/>
          </p15:clr>
        </p15:guide>
        <p15:guide id="2" pos="33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4">
            <a:extLst>
              <a:ext uri="{FF2B5EF4-FFF2-40B4-BE49-F238E27FC236}">
                <a16:creationId xmlns:a16="http://schemas.microsoft.com/office/drawing/2014/main" id="{DDEE0A2D-0F56-0E66-5CB7-2B3F076E0253}"/>
              </a:ext>
            </a:extLst>
          </p:cNvPr>
          <p:cNvSpPr/>
          <p:nvPr/>
        </p:nvSpPr>
        <p:spPr>
          <a:xfrm>
            <a:off x="528507" y="5522848"/>
            <a:ext cx="9683226" cy="7000319"/>
          </a:xfrm>
          <a:custGeom>
            <a:avLst/>
            <a:gdLst>
              <a:gd name="connsiteX0" fmla="*/ 9238153 w 9683226"/>
              <a:gd name="connsiteY0" fmla="*/ 0 h 6800021"/>
              <a:gd name="connsiteX1" fmla="*/ 9683226 w 9683226"/>
              <a:gd name="connsiteY1" fmla="*/ 444438 h 6800021"/>
              <a:gd name="connsiteX2" fmla="*/ 9683226 w 9683226"/>
              <a:gd name="connsiteY2" fmla="*/ 6355583 h 6800021"/>
              <a:gd name="connsiteX3" fmla="*/ 9238153 w 9683226"/>
              <a:gd name="connsiteY3" fmla="*/ 6800022 h 6800021"/>
              <a:gd name="connsiteX4" fmla="*/ 445073 w 9683226"/>
              <a:gd name="connsiteY4" fmla="*/ 6800022 h 6800021"/>
              <a:gd name="connsiteX5" fmla="*/ 0 w 9683226"/>
              <a:gd name="connsiteY5" fmla="*/ 6355583 h 6800021"/>
              <a:gd name="connsiteX6" fmla="*/ 0 w 9683226"/>
              <a:gd name="connsiteY6" fmla="*/ 444439 h 6800021"/>
              <a:gd name="connsiteX7" fmla="*/ 445073 w 9683226"/>
              <a:gd name="connsiteY7" fmla="*/ 0 h 680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683226" h="6800021">
                <a:moveTo>
                  <a:pt x="9238153" y="0"/>
                </a:moveTo>
                <a:cubicBezTo>
                  <a:pt x="9483960" y="0"/>
                  <a:pt x="9683226" y="198982"/>
                  <a:pt x="9683226" y="444438"/>
                </a:cubicBezTo>
                <a:lnTo>
                  <a:pt x="9683226" y="6355583"/>
                </a:lnTo>
                <a:cubicBezTo>
                  <a:pt x="9683226" y="6601040"/>
                  <a:pt x="9483960" y="6800022"/>
                  <a:pt x="9238153" y="6800022"/>
                </a:cubicBezTo>
                <a:lnTo>
                  <a:pt x="445073" y="6800022"/>
                </a:lnTo>
                <a:cubicBezTo>
                  <a:pt x="199266" y="6800022"/>
                  <a:pt x="0" y="6601040"/>
                  <a:pt x="0" y="6355583"/>
                </a:cubicBezTo>
                <a:lnTo>
                  <a:pt x="0" y="444439"/>
                </a:lnTo>
                <a:cubicBezTo>
                  <a:pt x="0" y="198982"/>
                  <a:pt x="199266" y="0"/>
                  <a:pt x="445073" y="0"/>
                </a:cubicBezTo>
                <a:close/>
              </a:path>
            </a:pathLst>
          </a:custGeom>
          <a:solidFill>
            <a:srgbClr val="DDEADB"/>
          </a:solidFill>
          <a:ln w="126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6271BE-EF1A-9AC0-F548-537A2844CD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310" y="-48087"/>
            <a:ext cx="10774860" cy="152409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g object 41">
            <a:extLst>
              <a:ext uri="{FF2B5EF4-FFF2-40B4-BE49-F238E27FC236}">
                <a16:creationId xmlns:a16="http://schemas.microsoft.com/office/drawing/2014/main" id="{4AD72D51-E581-710C-D34E-797099EA2E9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4994351">
            <a:off x="9345597" y="11168179"/>
            <a:ext cx="469392" cy="47244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0E638E78-34CD-A719-88CA-6C0F745A9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8908310" y="11628785"/>
            <a:ext cx="612221" cy="734665"/>
          </a:xfrm>
          <a:prstGeom prst="rect">
            <a:avLst/>
          </a:prstGeom>
        </p:spPr>
      </p:pic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64098C54-1DAD-3EF4-9768-29F088F3E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73750" y="5657850"/>
            <a:ext cx="8534400" cy="90062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B2084158-36AC-E741-2E85-CEBD75D8B9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3750" y="6558479"/>
            <a:ext cx="8534400" cy="68072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71CCE1CB-9083-8F21-76C5-A2C4298106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3750" y="7328180"/>
            <a:ext cx="8534400" cy="68072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AA171F03-934B-88E6-2250-0C2A7C0855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3627" y="8204427"/>
            <a:ext cx="4586287" cy="106815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70E421AC-3038-EBE3-7FF7-5760EC9EA2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73627" y="9654849"/>
            <a:ext cx="8534399" cy="289533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7FBFA43-CA0D-4142-26BD-6AEC31C53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005610" y="5607253"/>
            <a:ext cx="792067" cy="978435"/>
          </a:xfrm>
          <a:prstGeom prst="rect">
            <a:avLst/>
          </a:prstGeom>
        </p:spPr>
      </p:pic>
      <p:sp>
        <p:nvSpPr>
          <p:cNvPr id="2" name="object 7">
            <a:extLst>
              <a:ext uri="{FF2B5EF4-FFF2-40B4-BE49-F238E27FC236}">
                <a16:creationId xmlns:a16="http://schemas.microsoft.com/office/drawing/2014/main" id="{B5EC8906-3CD6-7F5F-DBCB-0AED7ACAFD5C}"/>
              </a:ext>
            </a:extLst>
          </p:cNvPr>
          <p:cNvSpPr txBox="1"/>
          <p:nvPr/>
        </p:nvSpPr>
        <p:spPr>
          <a:xfrm>
            <a:off x="1003300" y="11989091"/>
            <a:ext cx="4573856" cy="298159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2090"/>
              </a:lnSpc>
              <a:spcBef>
                <a:spcPts val="225"/>
              </a:spcBef>
            </a:pPr>
            <a:r>
              <a:rPr sz="1800" dirty="0">
                <a:latin typeface="Calibri"/>
                <a:cs typeface="Calibri"/>
              </a:rPr>
              <a:t>Insert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Library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name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logo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here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6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DM Sans 14pt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Hinna Vayani</cp:lastModifiedBy>
  <cp:revision>8</cp:revision>
  <dcterms:created xsi:type="dcterms:W3CDTF">2023-07-27T08:24:00Z</dcterms:created>
  <dcterms:modified xsi:type="dcterms:W3CDTF">2024-09-18T15:42:35Z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2023-07-26T00:00:00Z</vt:filetime>
  </property>
  <property fmtid="{D5CDD505-2E9C-101B-9397-08002B2CF9AE}" pid="3" name="LastSaved">
    <vt:filetime>2023-07-27T00:00:00Z</vt:filetime>
  </property>
  <property fmtid="{D5CDD505-2E9C-101B-9397-08002B2CF9AE}" pid="4" name="Producer">
    <vt:lpwstr>macOS Version 12.5 (Build 21G72) Quartz PDFContext</vt:lpwstr>
  </property>
</Properties>
</file>